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81" r:id="rId5"/>
    <p:sldId id="284" r:id="rId6"/>
    <p:sldId id="261" r:id="rId7"/>
    <p:sldId id="278" r:id="rId8"/>
    <p:sldId id="277" r:id="rId9"/>
    <p:sldId id="273" r:id="rId10"/>
    <p:sldId id="279" r:id="rId11"/>
    <p:sldId id="293" r:id="rId12"/>
    <p:sldId id="294" r:id="rId13"/>
    <p:sldId id="295" r:id="rId14"/>
    <p:sldId id="296" r:id="rId15"/>
    <p:sldId id="297" r:id="rId16"/>
    <p:sldId id="298" r:id="rId17"/>
    <p:sldId id="300" r:id="rId18"/>
    <p:sldId id="280" r:id="rId19"/>
    <p:sldId id="299" r:id="rId20"/>
    <p:sldId id="282" r:id="rId21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879" autoAdjust="0"/>
  </p:normalViewPr>
  <p:slideViewPr>
    <p:cSldViewPr snapToGrid="0">
      <p:cViewPr varScale="1">
        <p:scale>
          <a:sx n="81" d="100"/>
          <a:sy n="81" d="100"/>
        </p:scale>
        <p:origin x="114" y="163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80" d="100"/>
          <a:sy n="80" d="100"/>
        </p:scale>
        <p:origin x="4008" y="1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/>
            </a:lvl1pPr>
          </a:lstStyle>
          <a:p>
            <a:pPr rtl="0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/>
            </a:lvl1pPr>
          </a:lstStyle>
          <a:p>
            <a:pPr rtl="0"/>
            <a:fld id="{F8966183-93CB-4960-B157-7390D5804468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2024/12/11</a:t>
            </a:fld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/>
            </a:lvl1pPr>
          </a:lstStyle>
          <a:p>
            <a:pPr rtl="0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/>
            </a:lvl1pPr>
          </a:lstStyle>
          <a:p>
            <a:pPr rtl="0"/>
            <a:fld id="{EF757874-EF65-4B61-B062-40C932C81294}" type="slidenum">
              <a:rPr 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51390EB-D1E6-4499-8D1A-BAD2C115B1C6}" type="datetime1">
              <a:rPr lang="en-US" altLang="zh-CN" smtClean="0"/>
              <a:pPr/>
              <a:t>12/11/2024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5247812-3409-784D-BAE7-ABE53735D59F}" type="slidenum">
              <a:rPr lang="en-US" altLang="zh-CN" smtClean="0"/>
              <a:pPr/>
              <a:t>‹#›</a:t>
            </a:fld>
            <a:endParaRPr lang="en-US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1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2291873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1F869-C3C9-C2A0-8E6D-1E7061E3B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D548986-C567-8DE4-3CA6-94FF7F2E03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D398220-C50F-41E5-58A0-094700A946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93DD8270-44B1-8099-459F-1E3A28331D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10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321438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F108C3-F3FC-8CD3-A5BE-BEE74B9CC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196119D-6B4D-4994-6554-D2EDB5D768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79FF63B-B39E-C352-9591-DE56607A7C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6287DAB2-006D-6C9D-0C35-5558A52E60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11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49934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6C667-9694-38B3-BCD4-C612A3AF6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6651A96-489D-F7E4-B759-D7F49DF14E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72F24A8-8F7F-EDB3-35F6-5C094F0069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B1FF8E8D-0699-A782-8503-614555F62D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12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4002002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CA438-4268-AB6C-79D5-AC9FDF54E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B5F2543-DAE7-0079-6D09-D727BED687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6662BA3-DF13-43B8-5AF0-F7CE008DD8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4B91C642-F84D-49EA-96A2-5099E9C4B1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13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853721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A4F80-DD76-44A6-8045-CE9B715FF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89A23F4-A4F5-AECC-DD27-256392F797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33B658D-D2B0-5660-1CD3-169EBF9137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F34DA7B1-35FF-F7DD-0E0F-C1D9C6C3C8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14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1635761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15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0ADD4-76B2-F672-2E53-E511FA53F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8544CB4-FEDD-B6FC-D416-971398C216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9225680-1FCD-6CA8-933E-72B272C277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A2EA115C-98D0-5EB8-ECFF-FFA4BA1377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16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0380410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17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73645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2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3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4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5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6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7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2A8C3-231B-4C0B-9307-795091BF8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7461DD2-9C46-B4D5-4F5F-BFDCA7528E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523572A-0EFE-459C-5D9E-BF48708CE9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2E6F339F-D692-EE3D-6275-D5B465F276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8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396076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530973-B585-E35D-5F49-A27A9A054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7586B96-D2AF-79AB-751D-DFE81F1E21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D02CADD-348A-B388-173A-F778178ED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2C962170-F4AB-0709-9AF3-31AFF87A42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en-US" altLang="zh-CN" smtClean="0"/>
              <a:t>9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547565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zh-CN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zh-CN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1ED366B6-B65E-4226-A2BA-A896ADD506F2}" type="datetime1">
              <a:rPr lang="zh-CN" altLang="en-US" smtClean="0"/>
              <a:t>2024/12/11</a:t>
            </a:fld>
            <a:endParaRPr lang="zh-CN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8" name="表格占位符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 rtlCol="0"/>
          <a:lstStyle>
            <a:lvl1pPr>
              <a:defRPr lang="zh-CN"/>
            </a:lvl1pPr>
          </a:lstStyle>
          <a:p>
            <a:pPr rtl="0"/>
            <a:r>
              <a:rPr lang="zh-CN" altLang="en-US"/>
              <a:t>单击图标添加表格</a:t>
            </a:r>
            <a:endParaRPr 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05F05193-25ED-496C-BDD7-49B5C69B8A4E}" type="datetime1">
              <a:rPr lang="zh-CN" altLang="en-US" smtClean="0"/>
              <a:t>2024/12/11</a:t>
            </a:fld>
            <a:endParaRPr lang="zh-CN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 algn="ctr">
              <a:buNone/>
              <a:defRPr lang="zh-CN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rtlCol="0" anchor="b">
            <a:noAutofit/>
          </a:bodyPr>
          <a:lstStyle>
            <a:lvl1pPr algn="ctr">
              <a:spcBef>
                <a:spcPts val="1000"/>
              </a:spcBef>
              <a:defRPr lang="zh-CN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 rtlCol="0">
            <a:normAutofit/>
          </a:bodyPr>
          <a:lstStyle>
            <a:lvl1pPr marL="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rtlCol="0" anchor="b">
            <a:noAutofit/>
          </a:bodyPr>
          <a:lstStyle>
            <a:lvl1pPr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 rtlCol="0">
            <a:normAutofit/>
          </a:bodyPr>
          <a:lstStyle>
            <a:lvl1pPr marL="0" indent="0" algn="ctr">
              <a:buNone/>
              <a:defRPr lang="zh-CN" sz="2000"/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+ 副标题 + 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rtlCol="0" anchor="b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 rtlCol="0">
            <a:normAutofit/>
          </a:bodyPr>
          <a:lstStyle>
            <a:lvl1pPr marL="0" indent="0" algn="l">
              <a:buNone/>
              <a:defRPr lang="zh-CN" sz="2000"/>
            </a:lvl1pPr>
          </a:lstStyle>
          <a:p>
            <a:pPr rtl="0"/>
            <a:r>
              <a:rPr lang="zh-CN" dirty="0"/>
              <a:t>单击图标以添加图像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zh-CN"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lvl="0" rtl="0"/>
            <a:r>
              <a:rPr lang="zh-CN" dirty="0"/>
              <a:t>单击此处添加副标题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rtlCol="0" anchor="ctr" anchorCtr="0">
            <a:noAutofit/>
          </a:bodyPr>
          <a:lstStyle>
            <a:lvl1pPr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zh-CN" sz="2000"/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 rtlCol="0"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+ 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rtlCol="0" anchor="b">
            <a:noAutofit/>
          </a:bodyPr>
          <a:lstStyle>
            <a:lvl1pPr algn="ctr">
              <a:defRPr lang="zh-CN" sz="48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zh-CN"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lvl="0" rtl="0"/>
            <a:r>
              <a:rPr lang="zh-CN" dirty="0"/>
              <a:t>单击此处添加副标题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9" name="内容占位符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2" name="内容占位符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A5C8003A-F7BE-40A7-A4B4-982FF241E7F6}" type="datetime1">
              <a:rPr lang="zh-CN" altLang="en-US" smtClean="0"/>
              <a:t>2024/12/11</a:t>
            </a:fld>
            <a:endParaRPr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 rtlCol="0"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lang="zh-CN"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lang="zh-CN"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lang="zh-CN"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lang="zh-CN"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</p:txBody>
      </p:sp>
      <p:sp>
        <p:nvSpPr>
          <p:cNvPr id="4" name="内容占位符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2CBE49-3167-4CB9-B0D2-B5211F80DB68}" type="datetime1">
              <a:rPr lang="zh-CN" altLang="en-US" smtClean="0"/>
              <a:t>2024/12/11</a:t>
            </a:fld>
            <a:endParaRPr lang="zh-CN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+ 图片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rtlCol="0" anchor="b" anchorCtr="0">
            <a:noAutofit/>
          </a:bodyPr>
          <a:lstStyle>
            <a:lvl1pPr>
              <a:defRPr lang="zh-CN" sz="32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4" name="内容占位符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zh-CN" sz="2000"/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+ 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4" name="内容占位符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2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8" name="表格占位符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单击图标添加表格</a:t>
            </a:r>
            <a:endParaRPr lang="zh-CN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6DACB91-F85A-4B77-9661-C449E70E0D1B}" type="datetime1">
              <a:rPr lang="zh-CN" altLang="en-US" smtClean="0"/>
              <a:t>2024/12/11</a:t>
            </a:fld>
            <a:endParaRPr lang="zh-CN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zh-CN" sz="1200">
                <a:solidFill>
                  <a:schemeClr val="tx1">
                    <a:tint val="82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AB1701F-D844-4878-A570-8849250AF0BA}" type="datetime1">
              <a:rPr lang="zh-CN" altLang="en-US" smtClean="0"/>
              <a:t>2024/12/11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CN" sz="1200">
                <a:solidFill>
                  <a:schemeClr val="tx1">
                    <a:tint val="82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sz="1200">
                <a:solidFill>
                  <a:schemeClr val="tx1">
                    <a:tint val="82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BD12358-51D2-46B3-9BDE-DF29528B9454}" type="slidenum">
              <a:rPr lang="en-US" altLang="zh-CN" smtClean="0"/>
              <a:pPr/>
              <a:t>‹#›</a:t>
            </a:fld>
            <a:endParaRPr lang="en-US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sz="4800" kern="1200" cap="all" spc="300" baseline="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zh-CN"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7" descr="抽象图像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标题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cap="none" dirty="0" err="1">
                <a:latin typeface="+mj-ea"/>
                <a:ea typeface="+mj-ea"/>
              </a:rPr>
              <a:t>ServiceWorker</a:t>
            </a:r>
            <a:r>
              <a:rPr lang="zh-CN" altLang="en-US" cap="none" dirty="0">
                <a:latin typeface="+mj-ea"/>
                <a:ea typeface="+mj-ea"/>
              </a:rPr>
              <a:t>技术分享</a:t>
            </a:r>
            <a:endParaRPr lang="zh-CN" cap="none" dirty="0">
              <a:latin typeface="+mj-ea"/>
              <a:ea typeface="+mj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E9BA5AD-1D8D-EE79-4A2E-6856AE12D7F7}"/>
              </a:ext>
            </a:extLst>
          </p:cNvPr>
          <p:cNvSpPr txBox="1"/>
          <p:nvPr/>
        </p:nvSpPr>
        <p:spPr>
          <a:xfrm>
            <a:off x="8867507" y="553033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主讲人：莫越洋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8E72C-0DA4-22E7-D4E9-A036F99A0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副标题 11">
            <a:extLst>
              <a:ext uri="{FF2B5EF4-FFF2-40B4-BE49-F238E27FC236}">
                <a16:creationId xmlns:a16="http://schemas.microsoft.com/office/drawing/2014/main" id="{65FD8E3F-03EA-54B8-2491-FF6D1A7E9B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9003" y="1783880"/>
            <a:ext cx="9144000" cy="68321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dirty="0"/>
              <a:t>基础使用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07C5ABA-899F-4C01-F3C0-23C62B698469}"/>
              </a:ext>
            </a:extLst>
          </p:cNvPr>
          <p:cNvSpPr txBox="1"/>
          <p:nvPr/>
        </p:nvSpPr>
        <p:spPr>
          <a:xfrm>
            <a:off x="4332990" y="3046432"/>
            <a:ext cx="3716026" cy="2100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ServiceWorker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监听事件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ServiceWorker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缓存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push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消息推送</a:t>
            </a:r>
          </a:p>
          <a:p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76731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68A31F-4EE7-7DEB-260B-B6A7E9996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C12C1B9-49F8-44CC-9A6F-4B77BB44E1A7}"/>
              </a:ext>
            </a:extLst>
          </p:cNvPr>
          <p:cNvSpPr txBox="1"/>
          <p:nvPr/>
        </p:nvSpPr>
        <p:spPr>
          <a:xfrm>
            <a:off x="838200" y="1790329"/>
            <a:ext cx="10502735" cy="4113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install</a:t>
            </a:r>
            <a:r>
              <a:rPr lang="zh-CN" altLang="en-US" dirty="0">
                <a:latin typeface="+mn-ea"/>
              </a:rPr>
              <a:t>：安装事件，当</a:t>
            </a: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安装成功后，就会触发这个事件，这个事件只会触发一次。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activate</a:t>
            </a:r>
            <a:r>
              <a:rPr lang="zh-CN" altLang="en-US" dirty="0">
                <a:latin typeface="+mn-ea"/>
              </a:rPr>
              <a:t>：激活事件，当</a:t>
            </a: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激活成功后，就会触发这个事件，这个事件只会触发一次。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fetch</a:t>
            </a:r>
            <a:r>
              <a:rPr lang="zh-CN" altLang="en-US" dirty="0">
                <a:latin typeface="+mn-ea"/>
              </a:rPr>
              <a:t>：网络请求事件，当页面发起网络请求时，就会触发这个事件。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push</a:t>
            </a:r>
            <a:r>
              <a:rPr lang="zh-CN" altLang="en-US" dirty="0">
                <a:latin typeface="+mn-ea"/>
              </a:rPr>
              <a:t>：推送事件，当页面发起推送请求时，就会触发这个事件。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sync</a:t>
            </a:r>
            <a:r>
              <a:rPr lang="zh-CN" altLang="en-US" dirty="0">
                <a:latin typeface="+mn-ea"/>
              </a:rPr>
              <a:t>：同步事件，当页面发起同步请求时，就会触发这个事件。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message</a:t>
            </a:r>
            <a:r>
              <a:rPr lang="zh-CN" altLang="en-US" dirty="0">
                <a:latin typeface="+mn-ea"/>
              </a:rPr>
              <a:t>：消息事件，当页面发起消息请求时，就会触发这个事件。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 err="1">
                <a:latin typeface="+mn-ea"/>
              </a:rPr>
              <a:t>messageerror</a:t>
            </a:r>
            <a:r>
              <a:rPr lang="zh-CN" altLang="en-US" dirty="0">
                <a:latin typeface="+mn-ea"/>
              </a:rPr>
              <a:t>：消息错误事件，当页面发起消息错误请求时，就会触发这个事件。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error</a:t>
            </a:r>
            <a:r>
              <a:rPr lang="zh-CN" altLang="en-US" dirty="0">
                <a:latin typeface="+mn-ea"/>
              </a:rPr>
              <a:t>：错误事件，当页面发起错误请求时，就会触发这个事件。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endParaRPr lang="zh-CN" altLang="en-US" dirty="0">
              <a:latin typeface="+mn-ea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3BC2CBD2-CBDF-08D0-77D1-21CEEFA59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6" name="副标题 11">
            <a:extLst>
              <a:ext uri="{FF2B5EF4-FFF2-40B4-BE49-F238E27FC236}">
                <a16:creationId xmlns:a16="http://schemas.microsoft.com/office/drawing/2014/main" id="{1CE9FD02-B3C3-3F18-2C89-F9D2F3DB7485}"/>
              </a:ext>
            </a:extLst>
          </p:cNvPr>
          <p:cNvSpPr txBox="1">
            <a:spLocks/>
          </p:cNvSpPr>
          <p:nvPr/>
        </p:nvSpPr>
        <p:spPr>
          <a:xfrm>
            <a:off x="838199" y="706530"/>
            <a:ext cx="10502735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cap="none" dirty="0" err="1"/>
              <a:t>ServiceWorker</a:t>
            </a:r>
            <a:r>
              <a:rPr lang="en-US" altLang="zh-CN" cap="none" dirty="0"/>
              <a:t> </a:t>
            </a:r>
            <a:r>
              <a:rPr lang="zh-CN" altLang="en-US" cap="none" dirty="0"/>
              <a:t>监听事件</a:t>
            </a:r>
          </a:p>
        </p:txBody>
      </p:sp>
    </p:spTree>
    <p:extLst>
      <p:ext uri="{BB962C8B-B14F-4D97-AF65-F5344CB8AC3E}">
        <p14:creationId xmlns:p14="http://schemas.microsoft.com/office/powerpoint/2010/main" val="3512044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A64D42-18ED-E978-9496-9EE8BA678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50F61E0-7A0A-FF1D-2D4D-3AE65B96080E}"/>
              </a:ext>
            </a:extLst>
          </p:cNvPr>
          <p:cNvSpPr txBox="1"/>
          <p:nvPr/>
        </p:nvSpPr>
        <p:spPr>
          <a:xfrm>
            <a:off x="1524000" y="1671575"/>
            <a:ext cx="9144000" cy="1390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 是基于</a:t>
            </a:r>
            <a:r>
              <a:rPr lang="en-US" altLang="zh-CN" dirty="0" err="1">
                <a:latin typeface="+mn-ea"/>
              </a:rPr>
              <a:t>CacheStorage</a:t>
            </a:r>
            <a:r>
              <a:rPr lang="zh-CN" altLang="en-US" dirty="0">
                <a:latin typeface="+mn-ea"/>
              </a:rPr>
              <a:t>来缓存我们的静态资源，它是一个</a:t>
            </a:r>
            <a:r>
              <a:rPr lang="en-US" altLang="zh-CN" dirty="0">
                <a:latin typeface="+mn-ea"/>
              </a:rPr>
              <a:t>Promise</a:t>
            </a:r>
            <a:r>
              <a:rPr lang="zh-CN" altLang="en-US" dirty="0">
                <a:latin typeface="+mn-ea"/>
              </a:rPr>
              <a:t>对象，我们可以通过</a:t>
            </a:r>
            <a:r>
              <a:rPr lang="en-US" altLang="zh-CN" dirty="0">
                <a:latin typeface="+mn-ea"/>
              </a:rPr>
              <a:t>caches</a:t>
            </a:r>
            <a:r>
              <a:rPr lang="zh-CN" altLang="en-US" dirty="0">
                <a:latin typeface="+mn-ea"/>
              </a:rPr>
              <a:t>来获取。</a:t>
            </a: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543D9367-41E6-C4B5-B44E-F9D29CD3B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6" name="副标题 11">
            <a:extLst>
              <a:ext uri="{FF2B5EF4-FFF2-40B4-BE49-F238E27FC236}">
                <a16:creationId xmlns:a16="http://schemas.microsoft.com/office/drawing/2014/main" id="{D8472F62-7164-7C05-C617-D613A718A034}"/>
              </a:ext>
            </a:extLst>
          </p:cNvPr>
          <p:cNvSpPr txBox="1">
            <a:spLocks/>
          </p:cNvSpPr>
          <p:nvPr/>
        </p:nvSpPr>
        <p:spPr>
          <a:xfrm>
            <a:off x="1524000" y="706530"/>
            <a:ext cx="9144000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cap="none" dirty="0" err="1"/>
              <a:t>ServiceWorker</a:t>
            </a:r>
            <a:r>
              <a:rPr lang="en-US" altLang="zh-CN" cap="none" dirty="0"/>
              <a:t> </a:t>
            </a:r>
            <a:r>
              <a:rPr lang="zh-CN" altLang="en-US" cap="none" dirty="0"/>
              <a:t>缓存</a:t>
            </a:r>
          </a:p>
        </p:txBody>
      </p:sp>
      <p:pic>
        <p:nvPicPr>
          <p:cNvPr id="7" name="图片 6" descr="手机屏幕的截图&#10;&#10;描述已自动生成">
            <a:extLst>
              <a:ext uri="{FF2B5EF4-FFF2-40B4-BE49-F238E27FC236}">
                <a16:creationId xmlns:a16="http://schemas.microsoft.com/office/drawing/2014/main" id="{37B21B93-66AC-9B24-6206-8A3CBD6B66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177151"/>
            <a:ext cx="4648535" cy="2001924"/>
          </a:xfrm>
          <a:prstGeom prst="rect">
            <a:avLst/>
          </a:prstGeom>
        </p:spPr>
      </p:pic>
      <p:pic>
        <p:nvPicPr>
          <p:cNvPr id="9" name="图片 8" descr="文本&#10;&#10;描述已自动生成">
            <a:extLst>
              <a:ext uri="{FF2B5EF4-FFF2-40B4-BE49-F238E27FC236}">
                <a16:creationId xmlns:a16="http://schemas.microsoft.com/office/drawing/2014/main" id="{65B648DE-6343-4395-EA97-B87DEFCC8B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888" y="2611032"/>
            <a:ext cx="4382112" cy="313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92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AAB97-E1B6-664F-6BEB-B00766A06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DA53987C-BBEB-C7AB-E81C-404A9EFB77D5}"/>
              </a:ext>
            </a:extLst>
          </p:cNvPr>
          <p:cNvSpPr txBox="1"/>
          <p:nvPr/>
        </p:nvSpPr>
        <p:spPr>
          <a:xfrm>
            <a:off x="1636816" y="1786687"/>
            <a:ext cx="7830787" cy="4113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altLang="zh-CN" dirty="0" err="1">
                <a:latin typeface="+mn-ea"/>
              </a:rPr>
              <a:t>ServiceWorker</a:t>
            </a:r>
            <a:r>
              <a:rPr lang="zh-CN" altLang="zh-CN" kern="100" dirty="0">
                <a:effectLst/>
                <a:latin typeface="+mn-ea"/>
                <a:cs typeface="Times New Roman" panose="02020603050405020304" pitchFamily="18" charset="0"/>
              </a:rPr>
              <a:t>消息推送流程，我们需要经历下面几个步骤：</a:t>
            </a:r>
            <a:endParaRPr lang="en-US" altLang="zh-CN" dirty="0">
              <a:latin typeface="+mn-ea"/>
            </a:endParaRP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注册</a:t>
            </a: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获得</a:t>
            </a:r>
            <a:r>
              <a:rPr lang="en-US" altLang="zh-CN" dirty="0">
                <a:latin typeface="+mn-ea"/>
              </a:rPr>
              <a:t>registration</a:t>
            </a:r>
            <a:r>
              <a:rPr lang="zh-CN" altLang="en-US" dirty="0">
                <a:latin typeface="+mn-ea"/>
              </a:rPr>
              <a:t>对象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通过</a:t>
            </a:r>
            <a:r>
              <a:rPr lang="en-US" altLang="zh-CN" dirty="0">
                <a:latin typeface="+mn-ea"/>
              </a:rPr>
              <a:t>registration</a:t>
            </a:r>
            <a:r>
              <a:rPr lang="zh-CN" altLang="en-US" dirty="0">
                <a:latin typeface="+mn-ea"/>
              </a:rPr>
              <a:t>对象获得</a:t>
            </a:r>
            <a:r>
              <a:rPr lang="en-US" altLang="zh-CN" dirty="0" err="1">
                <a:latin typeface="+mn-ea"/>
              </a:rPr>
              <a:t>PushManager</a:t>
            </a:r>
            <a:r>
              <a:rPr lang="zh-CN" altLang="en-US" dirty="0">
                <a:latin typeface="+mn-ea"/>
              </a:rPr>
              <a:t>对象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通过</a:t>
            </a:r>
            <a:r>
              <a:rPr lang="en-US" altLang="zh-CN" dirty="0" err="1">
                <a:latin typeface="+mn-ea"/>
              </a:rPr>
              <a:t>PushManager</a:t>
            </a:r>
            <a:r>
              <a:rPr lang="zh-CN" altLang="en-US" dirty="0">
                <a:latin typeface="+mn-ea"/>
              </a:rPr>
              <a:t>对象订阅消息推送，获得</a:t>
            </a:r>
            <a:r>
              <a:rPr lang="en-US" altLang="zh-CN" dirty="0">
                <a:latin typeface="+mn-ea"/>
              </a:rPr>
              <a:t>subscription</a:t>
            </a:r>
            <a:r>
              <a:rPr lang="zh-CN" altLang="en-US" dirty="0">
                <a:latin typeface="+mn-ea"/>
              </a:rPr>
              <a:t>对象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将</a:t>
            </a:r>
            <a:r>
              <a:rPr lang="en-US" altLang="zh-CN" dirty="0">
                <a:latin typeface="+mn-ea"/>
              </a:rPr>
              <a:t>subscription</a:t>
            </a:r>
            <a:r>
              <a:rPr lang="zh-CN" altLang="en-US" dirty="0">
                <a:latin typeface="+mn-ea"/>
              </a:rPr>
              <a:t>对象发送给服务器，由服务器保存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服务器通过</a:t>
            </a:r>
            <a:r>
              <a:rPr lang="en-US" altLang="zh-CN" dirty="0">
                <a:latin typeface="+mn-ea"/>
              </a:rPr>
              <a:t>subscription</a:t>
            </a:r>
            <a:r>
              <a:rPr lang="zh-CN" altLang="en-US" dirty="0">
                <a:latin typeface="+mn-ea"/>
              </a:rPr>
              <a:t>对象推送消息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通过监听</a:t>
            </a:r>
            <a:r>
              <a:rPr lang="en-US" altLang="zh-CN" dirty="0">
                <a:latin typeface="+mn-ea"/>
              </a:rPr>
              <a:t>push</a:t>
            </a:r>
            <a:r>
              <a:rPr lang="zh-CN" altLang="en-US" dirty="0">
                <a:latin typeface="+mn-ea"/>
              </a:rPr>
              <a:t>事件，获得推送的消息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l"/>
            </a:pPr>
            <a:r>
              <a:rPr lang="en-US" altLang="zh-CN" dirty="0" err="1">
                <a:latin typeface="+mn-ea"/>
              </a:rPr>
              <a:t>ServiceWorker</a:t>
            </a:r>
            <a:r>
              <a:rPr lang="zh-CN" altLang="en-US" dirty="0">
                <a:latin typeface="+mn-ea"/>
              </a:rPr>
              <a:t>通过</a:t>
            </a:r>
            <a:r>
              <a:rPr lang="en-US" altLang="zh-CN" dirty="0" err="1">
                <a:latin typeface="+mn-ea"/>
              </a:rPr>
              <a:t>showNotification</a:t>
            </a:r>
            <a:r>
              <a:rPr lang="zh-CN" altLang="en-US" dirty="0">
                <a:latin typeface="+mn-ea"/>
              </a:rPr>
              <a:t>方法，显示消息</a:t>
            </a:r>
          </a:p>
          <a:p>
            <a:pPr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</a:pPr>
            <a:endParaRPr lang="zh-CN" altLang="en-US" dirty="0">
              <a:latin typeface="+mn-ea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24E1089-E89E-35C9-2126-C55051CDC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6" name="副标题 11">
            <a:extLst>
              <a:ext uri="{FF2B5EF4-FFF2-40B4-BE49-F238E27FC236}">
                <a16:creationId xmlns:a16="http://schemas.microsoft.com/office/drawing/2014/main" id="{D5138E8A-6C5B-8266-C29F-81A1A9BB508E}"/>
              </a:ext>
            </a:extLst>
          </p:cNvPr>
          <p:cNvSpPr txBox="1">
            <a:spLocks/>
          </p:cNvSpPr>
          <p:nvPr/>
        </p:nvSpPr>
        <p:spPr>
          <a:xfrm>
            <a:off x="1636816" y="699246"/>
            <a:ext cx="8918368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cap="none" dirty="0"/>
              <a:t>Push</a:t>
            </a:r>
            <a:r>
              <a:rPr lang="zh-CN" altLang="en-US" cap="none" dirty="0"/>
              <a:t>消息推送</a:t>
            </a:r>
          </a:p>
        </p:txBody>
      </p:sp>
    </p:spTree>
    <p:extLst>
      <p:ext uri="{BB962C8B-B14F-4D97-AF65-F5344CB8AC3E}">
        <p14:creationId xmlns:p14="http://schemas.microsoft.com/office/powerpoint/2010/main" val="3066873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FFE4D-700F-B154-D23C-9D56E89C8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10032FA2-E141-52EF-E14A-7795993EF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pic>
        <p:nvPicPr>
          <p:cNvPr id="3" name="图片 2" descr="图示">
            <a:extLst>
              <a:ext uri="{FF2B5EF4-FFF2-40B4-BE49-F238E27FC236}">
                <a16:creationId xmlns:a16="http://schemas.microsoft.com/office/drawing/2014/main" id="{2C50A6AF-BF01-3C8A-2237-53D7391DA4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763" y="521481"/>
            <a:ext cx="7354326" cy="578248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C2A3EC9-1105-DF8B-92B1-F6D882DDFE05}"/>
              </a:ext>
            </a:extLst>
          </p:cNvPr>
          <p:cNvSpPr txBox="1"/>
          <p:nvPr/>
        </p:nvSpPr>
        <p:spPr>
          <a:xfrm>
            <a:off x="479085" y="521481"/>
            <a:ext cx="3851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消息订阅到服务器推送流程：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481081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7" descr="计算机代码特写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cap="none" dirty="0">
                <a:latin typeface="+mj-ea"/>
                <a:ea typeface="+mj-ea"/>
              </a:rPr>
              <a:t>Demo</a:t>
            </a:r>
            <a:r>
              <a:rPr lang="zh-CN" altLang="en-US" cap="none" dirty="0">
                <a:latin typeface="+mj-ea"/>
                <a:ea typeface="+mj-ea"/>
              </a:rPr>
              <a:t>演示</a:t>
            </a:r>
            <a:endParaRPr lang="zh-CN" cap="none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9E1A92-6439-5A02-23E8-22A373B58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7" descr="计算机代码特写">
            <a:extLst>
              <a:ext uri="{FF2B5EF4-FFF2-40B4-BE49-F238E27FC236}">
                <a16:creationId xmlns:a16="http://schemas.microsoft.com/office/drawing/2014/main" id="{92563202-4829-30B8-4BC8-B20DB23D04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97C4AD84-B857-F61F-B955-C2F139C1F1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cap="none" dirty="0">
                <a:latin typeface="+mj-ea"/>
                <a:ea typeface="+mj-ea"/>
              </a:rPr>
              <a:t>欢迎提问</a:t>
            </a:r>
            <a:endParaRPr lang="zh-CN" cap="none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05305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11" descr="点特写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标题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1720486"/>
            <a:ext cx="9467127" cy="2527911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cap="none" dirty="0">
                <a:latin typeface="+mj-ea"/>
                <a:ea typeface="+mj-ea"/>
              </a:rPr>
              <a:t>谢谢</a:t>
            </a:r>
            <a:r>
              <a:rPr lang="zh-CN" altLang="en-US" cap="none" dirty="0">
                <a:latin typeface="+mj-ea"/>
                <a:ea typeface="+mj-ea"/>
              </a:rPr>
              <a:t>！</a:t>
            </a:r>
            <a:br>
              <a:rPr lang="en-US" altLang="zh-CN" cap="none" dirty="0">
                <a:latin typeface="+mj-ea"/>
                <a:ea typeface="+mj-ea"/>
              </a:rPr>
            </a:br>
            <a:r>
              <a:rPr lang="en-US" altLang="zh-CN" cap="none" dirty="0">
                <a:latin typeface="+mj-ea"/>
                <a:ea typeface="+mj-ea"/>
              </a:rPr>
              <a:t>Thank You</a:t>
            </a:r>
            <a:r>
              <a:rPr lang="zh-CN" altLang="en-US" cap="none" dirty="0">
                <a:latin typeface="+mj-ea"/>
                <a:ea typeface="+mj-ea"/>
              </a:rPr>
              <a:t>！</a:t>
            </a:r>
            <a:endParaRPr lang="zh-CN" cap="none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rtlCol="0" anchor="b">
            <a:noAutofit/>
          </a:bodyPr>
          <a:lstStyle>
            <a:defPPr>
              <a:defRPr lang="zh-CN"/>
            </a:defPPr>
          </a:lstStyle>
          <a:p>
            <a:pPr rtl="0"/>
            <a:r>
              <a:rPr lang="zh-CN" altLang="en-US" dirty="0">
                <a:latin typeface="+mj-ea"/>
                <a:ea typeface="+mj-ea"/>
              </a:rPr>
              <a:t>目录</a:t>
            </a:r>
            <a:endParaRPr lang="zh-CN" dirty="0">
              <a:latin typeface="+mj-ea"/>
              <a:ea typeface="+mj-ea"/>
            </a:endParaRPr>
          </a:p>
        </p:txBody>
      </p:sp>
      <p:pic>
        <p:nvPicPr>
          <p:cNvPr id="15" name="图片占位符 14" descr="一群人围坐在一张桌子旁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rtlCol="0" anchor="t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 cap="none" dirty="0">
                <a:latin typeface="+mn-ea"/>
                <a:ea typeface="+mn-ea"/>
              </a:rPr>
              <a:t>什么是</a:t>
            </a:r>
            <a:r>
              <a:rPr lang="en-US" altLang="zh-CN" cap="none" dirty="0" err="1">
                <a:latin typeface="+mn-ea"/>
                <a:ea typeface="+mn-ea"/>
              </a:rPr>
              <a:t>ServiceWorker</a:t>
            </a:r>
            <a:endParaRPr lang="zh-CN" cap="none" dirty="0">
              <a:latin typeface="+mn-ea"/>
              <a:ea typeface="+mn-ea"/>
            </a:endParaRPr>
          </a:p>
          <a:p>
            <a:pPr rtl="0"/>
            <a:r>
              <a:rPr lang="zh-CN" altLang="en-US" cap="none" dirty="0">
                <a:latin typeface="+mn-ea"/>
                <a:ea typeface="+mn-ea"/>
              </a:rPr>
              <a:t>使用场景</a:t>
            </a:r>
            <a:endParaRPr lang="zh-CN" cap="none" dirty="0">
              <a:latin typeface="+mn-ea"/>
              <a:ea typeface="+mn-ea"/>
            </a:endParaRPr>
          </a:p>
          <a:p>
            <a:pPr rtl="0"/>
            <a:r>
              <a:rPr lang="zh-CN" altLang="en-US" cap="none" dirty="0">
                <a:latin typeface="+mn-ea"/>
                <a:ea typeface="+mn-ea"/>
              </a:rPr>
              <a:t>生命周期及使用介绍</a:t>
            </a:r>
            <a:endParaRPr lang="zh-CN" cap="none" dirty="0">
              <a:latin typeface="+mn-ea"/>
              <a:ea typeface="+mn-ea"/>
            </a:endParaRPr>
          </a:p>
          <a:p>
            <a:pPr rtl="0"/>
            <a:r>
              <a:rPr lang="en-US" altLang="zh-CN" cap="none" dirty="0">
                <a:latin typeface="+mn-ea"/>
                <a:ea typeface="+mn-ea"/>
              </a:rPr>
              <a:t>Demo</a:t>
            </a:r>
            <a:r>
              <a:rPr lang="zh-CN" altLang="en-US" cap="none" dirty="0">
                <a:latin typeface="+mn-ea"/>
                <a:ea typeface="+mn-ea"/>
              </a:rPr>
              <a:t>演示</a:t>
            </a:r>
            <a:endParaRPr lang="zh-CN" cap="none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rtlCol="0" anchor="ctr"/>
          <a:lstStyle>
            <a:defPPr>
              <a:defRPr lang="zh-CN"/>
            </a:defPPr>
          </a:lstStyle>
          <a:p>
            <a:pPr rtl="0"/>
            <a:r>
              <a:rPr lang="zh-CN" altLang="en-US" cap="none" dirty="0">
                <a:latin typeface="+mj-ea"/>
                <a:ea typeface="+mj-ea"/>
              </a:rPr>
              <a:t>什么是</a:t>
            </a:r>
            <a:r>
              <a:rPr lang="en-US" altLang="zh-CN" cap="none" dirty="0" err="1">
                <a:latin typeface="+mj-ea"/>
                <a:ea typeface="+mj-ea"/>
              </a:rPr>
              <a:t>ServiceWorker</a:t>
            </a:r>
            <a:endParaRPr lang="en-US" altLang="zh-CN" cap="none" dirty="0">
              <a:latin typeface="+mj-ea"/>
              <a:ea typeface="+mj-ea"/>
            </a:endParaRPr>
          </a:p>
        </p:txBody>
      </p:sp>
      <p:pic>
        <p:nvPicPr>
          <p:cNvPr id="20" name="图片占位符 7" descr="一个人与其他人交谈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zh-CN"/>
            </a:defPPr>
          </a:lstStyle>
          <a:p>
            <a:pPr marL="0" indent="0" rtl="0">
              <a:lnSpc>
                <a:spcPct val="150000"/>
              </a:lnSpc>
              <a:buNone/>
            </a:pPr>
            <a:r>
              <a:rPr lang="en-US" altLang="zh-CN" dirty="0" err="1">
                <a:latin typeface="+mn-ea"/>
                <a:ea typeface="+mn-ea"/>
              </a:rPr>
              <a:t>ServiceWorker</a:t>
            </a:r>
            <a:r>
              <a:rPr lang="zh-CN" altLang="en-US" dirty="0">
                <a:latin typeface="+mn-ea"/>
                <a:ea typeface="+mn-ea"/>
              </a:rPr>
              <a:t>是一个介于服务器与客户端之间的一个一对一的代理服务器。</a:t>
            </a:r>
            <a:r>
              <a:rPr lang="en-US" altLang="zh-CN" dirty="0" err="1">
                <a:latin typeface="+mn-ea"/>
                <a:ea typeface="+mn-ea"/>
              </a:rPr>
              <a:t>ServiceWorker</a:t>
            </a:r>
            <a:r>
              <a:rPr lang="zh-CN" altLang="en-US" dirty="0">
                <a:latin typeface="+mn-ea"/>
                <a:ea typeface="+mn-ea"/>
              </a:rPr>
              <a:t>也是一个特殊的</a:t>
            </a:r>
            <a:r>
              <a:rPr lang="en-US" altLang="zh-CN" dirty="0" err="1">
                <a:latin typeface="+mn-ea"/>
                <a:ea typeface="+mn-ea"/>
              </a:rPr>
              <a:t>WebWorker</a:t>
            </a:r>
            <a:r>
              <a:rPr lang="zh-CN" altLang="en-US" dirty="0">
                <a:latin typeface="+mn-ea"/>
                <a:ea typeface="+mn-ea"/>
              </a:rPr>
              <a:t>，与页面通信和 </a:t>
            </a:r>
            <a:r>
              <a:rPr lang="en-US" altLang="zh-CN" dirty="0" err="1">
                <a:latin typeface="+mn-ea"/>
                <a:ea typeface="+mn-ea"/>
              </a:rPr>
              <a:t>WebWorker</a:t>
            </a:r>
            <a:r>
              <a:rPr lang="en-US" altLang="zh-CN" dirty="0">
                <a:latin typeface="+mn-ea"/>
                <a:ea typeface="+mn-ea"/>
              </a:rPr>
              <a:t> </a:t>
            </a:r>
            <a:r>
              <a:rPr lang="zh-CN" altLang="en-US" dirty="0">
                <a:latin typeface="+mn-ea"/>
                <a:ea typeface="+mn-ea"/>
              </a:rPr>
              <a:t>是一样通过</a:t>
            </a:r>
            <a:r>
              <a:rPr lang="en-US" altLang="zh-CN" dirty="0" err="1">
                <a:latin typeface="+mn-ea"/>
                <a:ea typeface="+mn-ea"/>
              </a:rPr>
              <a:t>postMessage</a:t>
            </a:r>
            <a:r>
              <a:rPr lang="zh-CN" altLang="en-US" dirty="0">
                <a:latin typeface="+mn-ea"/>
                <a:ea typeface="+mn-ea"/>
              </a:rPr>
              <a:t>，同样不能访问 </a:t>
            </a:r>
            <a:r>
              <a:rPr lang="en-US" altLang="zh-CN" dirty="0">
                <a:latin typeface="+mn-ea"/>
                <a:ea typeface="+mn-ea"/>
              </a:rPr>
              <a:t>DOM</a:t>
            </a:r>
            <a:r>
              <a:rPr lang="zh-CN" altLang="en-US" dirty="0">
                <a:latin typeface="+mn-ea"/>
                <a:ea typeface="+mn-ea"/>
              </a:rPr>
              <a:t>。特殊在于他是由事件驱动的具有生命周期的 </a:t>
            </a:r>
            <a:r>
              <a:rPr lang="en-US" altLang="zh-CN" dirty="0" err="1">
                <a:latin typeface="+mn-ea"/>
                <a:ea typeface="+mn-ea"/>
              </a:rPr>
              <a:t>WebWorker</a:t>
            </a:r>
            <a:r>
              <a:rPr lang="en-US" altLang="zh-CN" dirty="0">
                <a:latin typeface="+mn-ea"/>
                <a:ea typeface="+mn-ea"/>
              </a:rPr>
              <a:t> </a:t>
            </a:r>
            <a:r>
              <a:rPr lang="zh-CN" altLang="en-US" dirty="0">
                <a:latin typeface="+mn-ea"/>
                <a:ea typeface="+mn-ea"/>
              </a:rPr>
              <a:t>，并且可以拦截处理页面的网络请求</a:t>
            </a:r>
            <a:r>
              <a:rPr lang="en-US" altLang="zh-CN" dirty="0">
                <a:latin typeface="+mn-ea"/>
                <a:ea typeface="+mn-ea"/>
              </a:rPr>
              <a:t>(fetch)</a:t>
            </a:r>
            <a:r>
              <a:rPr lang="zh-CN" altLang="en-US" dirty="0">
                <a:latin typeface="+mn-ea"/>
                <a:ea typeface="+mn-ea"/>
              </a:rPr>
              <a:t>，可以访问 </a:t>
            </a:r>
            <a:r>
              <a:rPr lang="en-US" altLang="zh-CN" dirty="0">
                <a:latin typeface="+mn-ea"/>
                <a:ea typeface="+mn-ea"/>
              </a:rPr>
              <a:t>cache </a:t>
            </a:r>
            <a:r>
              <a:rPr lang="zh-CN" altLang="en-US" dirty="0">
                <a:latin typeface="+mn-ea"/>
                <a:ea typeface="+mn-ea"/>
              </a:rPr>
              <a:t>和 </a:t>
            </a:r>
            <a:r>
              <a:rPr lang="en-US" altLang="zh-CN" dirty="0" err="1">
                <a:latin typeface="+mn-ea"/>
                <a:ea typeface="+mn-ea"/>
              </a:rPr>
              <a:t>IndexDB</a:t>
            </a:r>
            <a:r>
              <a:rPr lang="zh-CN" altLang="en-US" dirty="0">
                <a:latin typeface="+mn-ea"/>
                <a:ea typeface="+mn-ea"/>
              </a:rPr>
              <a:t>。</a:t>
            </a:r>
            <a:r>
              <a:rPr lang="en-US" altLang="zh-CN" dirty="0">
                <a:latin typeface="+mn-ea"/>
                <a:ea typeface="+mn-ea"/>
              </a:rPr>
              <a:t> </a:t>
            </a:r>
            <a:r>
              <a:rPr lang="en-US" altLang="zh-CN" dirty="0" err="1">
                <a:latin typeface="+mn-ea"/>
                <a:ea typeface="+mn-ea"/>
              </a:rPr>
              <a:t>ServiceWorker</a:t>
            </a:r>
            <a:r>
              <a:rPr lang="zh-CN" altLang="en-US" dirty="0">
                <a:latin typeface="+mn-ea"/>
                <a:ea typeface="+mn-ea"/>
              </a:rPr>
              <a:t>可以让开发者自己控制管理缓存的内容以及版本。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图片占位符 90" descr="一个人坐在桌子旁，手指向上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6" name="副标题 5">
            <a:extLst>
              <a:ext uri="{FF2B5EF4-FFF2-40B4-BE49-F238E27FC236}">
                <a16:creationId xmlns:a16="http://schemas.microsoft.com/office/drawing/2014/main" id="{75CF3A32-A7E4-0FE0-73D2-CD5FAFD2BD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210" y="1164573"/>
            <a:ext cx="4347730" cy="616726"/>
          </a:xfrm>
        </p:spPr>
        <p:txBody>
          <a:bodyPr/>
          <a:lstStyle/>
          <a:p>
            <a:r>
              <a:rPr lang="zh-CN" altLang="en-US" dirty="0"/>
              <a:t>有哪些作用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4BF6E99-B7CD-A0EB-ADE9-D5AC2CDB8B38}"/>
              </a:ext>
            </a:extLst>
          </p:cNvPr>
          <p:cNvSpPr txBox="1"/>
          <p:nvPr/>
        </p:nvSpPr>
        <p:spPr>
          <a:xfrm>
            <a:off x="1108209" y="2529443"/>
            <a:ext cx="4461317" cy="2688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拦截浏览器的请求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向客户端发送消息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向服务端发起请求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E89756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进行离线资源缓存</a:t>
            </a:r>
          </a:p>
          <a:p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rtlCol="0" anchor="b"/>
          <a:lstStyle>
            <a:defPPr>
              <a:defRPr lang="zh-CN"/>
            </a:defPPr>
          </a:lstStyle>
          <a:p>
            <a:pPr rtl="0"/>
            <a:r>
              <a:rPr lang="en-US" altLang="zh-CN" cap="none" dirty="0">
                <a:latin typeface="+mj-ea"/>
                <a:ea typeface="+mj-ea"/>
              </a:rPr>
              <a:t>Service Worker</a:t>
            </a:r>
            <a:r>
              <a:rPr lang="zh-CN" altLang="en-US" cap="none" dirty="0">
                <a:latin typeface="+mj-ea"/>
                <a:ea typeface="+mj-ea"/>
              </a:rPr>
              <a:t>使用场景</a:t>
            </a:r>
            <a:endParaRPr lang="zh-CN" cap="none" dirty="0">
              <a:latin typeface="+mj-ea"/>
              <a:ea typeface="+mj-ea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5764481" cy="3904906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zh-CN"/>
            </a:defPPr>
          </a:lstStyle>
          <a:p>
            <a:pPr marL="228600" indent="-228600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zh-CN" altLang="zh-CN" dirty="0">
                <a:latin typeface="+mn-ea"/>
                <a:ea typeface="+mn-ea"/>
              </a:rPr>
              <a:t>网络请求缓存，如静态资源（</a:t>
            </a:r>
            <a:r>
              <a:rPr lang="en-US" altLang="zh-CN" dirty="0">
                <a:latin typeface="+mn-ea"/>
                <a:ea typeface="+mn-ea"/>
              </a:rPr>
              <a:t>HTML</a:t>
            </a:r>
            <a:r>
              <a:rPr lang="zh-CN" altLang="zh-CN" dirty="0">
                <a:latin typeface="+mn-ea"/>
                <a:ea typeface="+mn-ea"/>
              </a:rPr>
              <a:t>、</a:t>
            </a:r>
            <a:r>
              <a:rPr lang="en-US" altLang="zh-CN" dirty="0">
                <a:latin typeface="+mn-ea"/>
                <a:ea typeface="+mn-ea"/>
              </a:rPr>
              <a:t>CSS</a:t>
            </a:r>
            <a:r>
              <a:rPr lang="zh-CN" altLang="zh-CN" dirty="0">
                <a:latin typeface="+mn-ea"/>
                <a:ea typeface="+mn-ea"/>
              </a:rPr>
              <a:t>、</a:t>
            </a:r>
            <a:r>
              <a:rPr lang="en-US" altLang="zh-CN" dirty="0">
                <a:latin typeface="+mn-ea"/>
                <a:ea typeface="+mn-ea"/>
              </a:rPr>
              <a:t>JavaScript</a:t>
            </a:r>
            <a:r>
              <a:rPr lang="zh-CN" altLang="zh-CN" dirty="0">
                <a:latin typeface="+mn-ea"/>
                <a:ea typeface="+mn-ea"/>
              </a:rPr>
              <a:t>、图片等），接口请求</a:t>
            </a:r>
            <a:endParaRPr lang="zh-CN" altLang="en-US" dirty="0">
              <a:latin typeface="+mn-ea"/>
              <a:ea typeface="+mn-ea"/>
            </a:endParaRPr>
          </a:p>
          <a:p>
            <a:pPr marL="228600" indent="-228600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zh-CN" altLang="en-US" dirty="0">
                <a:latin typeface="+mn-ea"/>
                <a:ea typeface="+mn-ea"/>
              </a:rPr>
              <a:t>消息通知</a:t>
            </a:r>
            <a:endParaRPr lang="en-US" altLang="zh-CN" dirty="0">
              <a:latin typeface="+mn-ea"/>
              <a:ea typeface="+mn-ea"/>
            </a:endParaRPr>
          </a:p>
          <a:p>
            <a:pPr marL="228600" indent="-228600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zh-CN" altLang="en-US" dirty="0">
                <a:latin typeface="+mn-ea"/>
                <a:ea typeface="+mn-ea"/>
              </a:rPr>
              <a:t>渐进式</a:t>
            </a:r>
            <a:r>
              <a:rPr lang="en-US" altLang="zh-CN" dirty="0">
                <a:latin typeface="+mn-ea"/>
                <a:ea typeface="+mn-ea"/>
              </a:rPr>
              <a:t>Web</a:t>
            </a:r>
            <a:r>
              <a:rPr lang="zh-CN" altLang="en-US" dirty="0">
                <a:latin typeface="+mn-ea"/>
                <a:ea typeface="+mn-ea"/>
              </a:rPr>
              <a:t>应用（</a:t>
            </a:r>
            <a:r>
              <a:rPr lang="en-US" altLang="zh-CN" dirty="0">
                <a:latin typeface="+mn-ea"/>
                <a:ea typeface="+mn-ea"/>
              </a:rPr>
              <a:t>Progressive Web App</a:t>
            </a:r>
            <a:r>
              <a:rPr lang="zh-CN" altLang="en-US" dirty="0">
                <a:latin typeface="+mn-ea"/>
                <a:ea typeface="+mn-ea"/>
              </a:rPr>
              <a:t>，</a:t>
            </a:r>
            <a:r>
              <a:rPr lang="en-US" altLang="zh-CN" dirty="0">
                <a:latin typeface="+mn-ea"/>
                <a:ea typeface="+mn-ea"/>
              </a:rPr>
              <a:t>PWA</a:t>
            </a:r>
            <a:r>
              <a:rPr lang="zh-CN" altLang="en-US" dirty="0">
                <a:latin typeface="+mn-ea"/>
                <a:ea typeface="+mn-ea"/>
              </a:rPr>
              <a:t>）</a:t>
            </a:r>
            <a:endParaRPr lang="en-US" altLang="zh-CN" dirty="0">
              <a:latin typeface="+mn-ea"/>
              <a:ea typeface="+mn-ea"/>
            </a:endParaRPr>
          </a:p>
          <a:p>
            <a:pPr marL="228600" indent="-228600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zh-CN" altLang="en-US" dirty="0">
                <a:latin typeface="+mn-ea"/>
                <a:ea typeface="+mn-ea"/>
              </a:rPr>
              <a:t>浏览器插件</a:t>
            </a:r>
            <a:endParaRPr lang="en-US" altLang="zh-CN" dirty="0">
              <a:latin typeface="+mn-ea"/>
              <a:ea typeface="+mn-ea"/>
            </a:endParaRPr>
          </a:p>
          <a:p>
            <a:pPr marL="228600" indent="-228600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zh-CN" altLang="en-US" dirty="0">
                <a:latin typeface="+mn-ea"/>
                <a:ea typeface="+mn-ea"/>
              </a:rPr>
              <a:t>网页实时通信（</a:t>
            </a:r>
            <a:r>
              <a:rPr lang="en-US" altLang="zh-CN" dirty="0">
                <a:latin typeface="+mn-ea"/>
                <a:ea typeface="+mn-ea"/>
              </a:rPr>
              <a:t>WebRTC</a:t>
            </a:r>
            <a:r>
              <a:rPr lang="zh-CN" altLang="en-US" dirty="0">
                <a:latin typeface="+mn-ea"/>
                <a:ea typeface="+mn-ea"/>
              </a:rPr>
              <a:t>）</a:t>
            </a:r>
          </a:p>
        </p:txBody>
      </p:sp>
      <p:pic>
        <p:nvPicPr>
          <p:cNvPr id="15" name="图片占位符 5" descr="一个人正在看墙上的蓝图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副标题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9003" y="1783880"/>
            <a:ext cx="9144000" cy="68321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dirty="0"/>
              <a:t>生命周期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E1E5000-8295-4DEB-B230-1F3747C9ACA1}"/>
              </a:ext>
            </a:extLst>
          </p:cNvPr>
          <p:cNvSpPr txBox="1"/>
          <p:nvPr/>
        </p:nvSpPr>
        <p:spPr>
          <a:xfrm>
            <a:off x="2821874" y="2930830"/>
            <a:ext cx="6548252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400" kern="1200" spc="300" baseline="0" dirty="0">
                <a:latin typeface="+mj-ea"/>
                <a:ea typeface="+mj-ea"/>
                <a:cs typeface="+mj-cs"/>
              </a:rPr>
              <a:t>Service Worker</a:t>
            </a:r>
            <a:r>
              <a:rPr lang="zh-CN" altLang="en-US" sz="2400" kern="1200" spc="300" baseline="0" dirty="0">
                <a:latin typeface="+mj-ea"/>
                <a:ea typeface="+mj-ea"/>
                <a:cs typeface="+mj-cs"/>
              </a:rPr>
              <a:t>的生命周期有三个阶段，分别是安装</a:t>
            </a:r>
            <a:r>
              <a:rPr lang="en-US" altLang="zh-CN" sz="2400" kern="1200" spc="300" baseline="0" dirty="0">
                <a:latin typeface="+mj-ea"/>
                <a:ea typeface="+mj-ea"/>
                <a:cs typeface="+mj-cs"/>
              </a:rPr>
              <a:t>install</a:t>
            </a:r>
            <a:r>
              <a:rPr lang="zh-CN" altLang="en-US" sz="2400" kern="1200" spc="300" baseline="0" dirty="0">
                <a:latin typeface="+mj-ea"/>
                <a:ea typeface="+mj-ea"/>
                <a:cs typeface="+mj-cs"/>
              </a:rPr>
              <a:t>、激活</a:t>
            </a:r>
            <a:r>
              <a:rPr lang="en-US" altLang="zh-CN" sz="2400" kern="1200" spc="300" baseline="0" dirty="0">
                <a:latin typeface="+mj-ea"/>
                <a:ea typeface="+mj-ea"/>
                <a:cs typeface="+mj-cs"/>
              </a:rPr>
              <a:t>activate</a:t>
            </a:r>
            <a:r>
              <a:rPr lang="zh-CN" altLang="en-US" sz="2400" kern="1200" spc="300" baseline="0" dirty="0">
                <a:latin typeface="+mj-ea"/>
                <a:ea typeface="+mj-ea"/>
                <a:cs typeface="+mj-cs"/>
              </a:rPr>
              <a:t>和运行</a:t>
            </a:r>
            <a:r>
              <a:rPr lang="en-US" altLang="zh-CN" sz="2400" kern="1200" spc="300" baseline="0" dirty="0">
                <a:latin typeface="+mj-ea"/>
                <a:ea typeface="+mj-ea"/>
                <a:cs typeface="+mj-cs"/>
              </a:rPr>
              <a:t>fetch</a:t>
            </a:r>
            <a:r>
              <a:rPr lang="zh-CN" altLang="en-US" sz="2400" kern="1200" spc="300" baseline="0" dirty="0">
                <a:latin typeface="+mj-ea"/>
                <a:ea typeface="+mj-ea"/>
                <a:cs typeface="+mj-cs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25002850-CE2B-6242-4BF4-DFCD08DA023F}"/>
              </a:ext>
            </a:extLst>
          </p:cNvPr>
          <p:cNvSpPr txBox="1"/>
          <p:nvPr/>
        </p:nvSpPr>
        <p:spPr>
          <a:xfrm>
            <a:off x="838200" y="1790329"/>
            <a:ext cx="5134335" cy="4113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45720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zh-CN" altLang="en-US" dirty="0">
                <a:effectLst/>
                <a:latin typeface="+mn-ea"/>
              </a:rPr>
              <a:t>安装阶段是在</a:t>
            </a:r>
            <a:r>
              <a:rPr lang="en-US" altLang="zh-CN" dirty="0" err="1">
                <a:effectLst/>
                <a:latin typeface="+mn-ea"/>
              </a:rPr>
              <a:t>ServiceWorker</a:t>
            </a:r>
            <a:r>
              <a:rPr lang="zh-CN" altLang="en-US" dirty="0">
                <a:effectLst/>
                <a:latin typeface="+mn-ea"/>
              </a:rPr>
              <a:t>注册成功之后，浏览器开始下载</a:t>
            </a:r>
            <a:r>
              <a:rPr lang="en-US" altLang="zh-CN" dirty="0" err="1">
                <a:effectLst/>
                <a:latin typeface="+mn-ea"/>
              </a:rPr>
              <a:t>ServiceWorker</a:t>
            </a:r>
            <a:r>
              <a:rPr lang="zh-CN" altLang="en-US" dirty="0">
                <a:effectLst/>
                <a:latin typeface="+mn-ea"/>
              </a:rPr>
              <a:t>脚本的阶段；这个阶段是一个异步的过程，我们可以在</a:t>
            </a:r>
            <a:r>
              <a:rPr lang="en-US" altLang="zh-CN" dirty="0">
                <a:effectLst/>
                <a:latin typeface="+mn-ea"/>
              </a:rPr>
              <a:t>install</a:t>
            </a:r>
            <a:r>
              <a:rPr lang="zh-CN" altLang="en-US" dirty="0">
                <a:effectLst/>
                <a:latin typeface="+mn-ea"/>
              </a:rPr>
              <a:t>事件中监听它，它的回调函数会接收到一个</a:t>
            </a:r>
            <a:r>
              <a:rPr lang="en-US" altLang="zh-CN" dirty="0">
                <a:effectLst/>
                <a:latin typeface="+mn-ea"/>
              </a:rPr>
              <a:t>event</a:t>
            </a:r>
            <a:r>
              <a:rPr lang="zh-CN" altLang="en-US" dirty="0">
                <a:effectLst/>
                <a:latin typeface="+mn-ea"/>
              </a:rPr>
              <a:t>对象；我们可以通过</a:t>
            </a:r>
            <a:r>
              <a:rPr lang="en-US" altLang="zh-CN" dirty="0" err="1">
                <a:effectLst/>
                <a:latin typeface="+mn-ea"/>
              </a:rPr>
              <a:t>event.waitUntil</a:t>
            </a:r>
            <a:r>
              <a:rPr lang="zh-CN" altLang="en-US" dirty="0">
                <a:effectLst/>
                <a:latin typeface="+mn-ea"/>
              </a:rPr>
              <a:t>来监听它的完成状态，当它完成之后，我们需要调用</a:t>
            </a:r>
            <a:r>
              <a:rPr lang="en-US" altLang="zh-CN" dirty="0" err="1">
                <a:effectLst/>
                <a:latin typeface="+mn-ea"/>
              </a:rPr>
              <a:t>event.waitUntil</a:t>
            </a:r>
            <a:r>
              <a:rPr lang="zh-CN" altLang="en-US" dirty="0">
                <a:effectLst/>
                <a:latin typeface="+mn-ea"/>
              </a:rPr>
              <a:t>的参数</a:t>
            </a:r>
            <a:r>
              <a:rPr lang="en-US" altLang="zh-CN" dirty="0">
                <a:effectLst/>
                <a:latin typeface="+mn-ea"/>
              </a:rPr>
              <a:t>, </a:t>
            </a:r>
            <a:r>
              <a:rPr lang="zh-CN" altLang="en-US" dirty="0">
                <a:effectLst/>
                <a:latin typeface="+mn-ea"/>
              </a:rPr>
              <a:t>可以做一些缓存的操作</a:t>
            </a:r>
            <a:r>
              <a:rPr lang="zh-CN" altLang="en-US" dirty="0">
                <a:latin typeface="+mn-ea"/>
              </a:rPr>
              <a:t>。</a:t>
            </a:r>
          </a:p>
        </p:txBody>
      </p:sp>
      <p:pic>
        <p:nvPicPr>
          <p:cNvPr id="15" name="图片 14" descr="屏幕上有字&#10;&#10;描述已自动生成">
            <a:extLst>
              <a:ext uri="{FF2B5EF4-FFF2-40B4-BE49-F238E27FC236}">
                <a16:creationId xmlns:a16="http://schemas.microsoft.com/office/drawing/2014/main" id="{A0FE3251-B337-3351-5FB0-BEA29ECDC2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467" y="2126855"/>
            <a:ext cx="5134335" cy="1720001"/>
          </a:xfrm>
          <a:prstGeom prst="rect">
            <a:avLst/>
          </a:prstGeom>
          <a:noFill/>
        </p:spPr>
      </p:pic>
      <p:sp>
        <p:nvSpPr>
          <p:cNvPr id="5" name="长方形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6" name="副标题 11">
            <a:extLst>
              <a:ext uri="{FF2B5EF4-FFF2-40B4-BE49-F238E27FC236}">
                <a16:creationId xmlns:a16="http://schemas.microsoft.com/office/drawing/2014/main" id="{7CE8CB9D-CAB3-6643-D646-30C0B9EA8E1D}"/>
              </a:ext>
            </a:extLst>
          </p:cNvPr>
          <p:cNvSpPr txBox="1">
            <a:spLocks/>
          </p:cNvSpPr>
          <p:nvPr/>
        </p:nvSpPr>
        <p:spPr>
          <a:xfrm>
            <a:off x="1524000" y="706530"/>
            <a:ext cx="9144000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cap="none" dirty="0"/>
              <a:t>安装</a:t>
            </a:r>
            <a:r>
              <a:rPr lang="en-US" altLang="zh-CN" cap="none" dirty="0"/>
              <a:t>install</a:t>
            </a:r>
            <a:endParaRPr lang="zh-CN" altLang="en-US" cap="none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C9B07-3988-3ABC-4D12-7CEC192D9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09502AC4-3AE3-E4A7-5E77-4C6BE1F2D5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10" r="22988" b="1"/>
          <a:stretch/>
        </p:blipFill>
        <p:spPr>
          <a:xfrm>
            <a:off x="520126" y="1360405"/>
            <a:ext cx="5212079" cy="4137189"/>
          </a:xfrm>
          <a:prstGeom prst="rect">
            <a:avLst/>
          </a:prstGeom>
          <a:noFill/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2D49F69-1A34-7F17-5A6C-03CF3E91FCC4}"/>
              </a:ext>
            </a:extLst>
          </p:cNvPr>
          <p:cNvSpPr txBox="1"/>
          <p:nvPr/>
        </p:nvSpPr>
        <p:spPr>
          <a:xfrm>
            <a:off x="6459415" y="1360404"/>
            <a:ext cx="4894006" cy="4137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45720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zh-CN" altLang="en-US" dirty="0">
                <a:effectLst/>
                <a:latin typeface="+mn-ea"/>
              </a:rPr>
              <a:t>激活阶段是在安装完成之后，浏览器开始激活</a:t>
            </a:r>
            <a:r>
              <a:rPr lang="en-US" altLang="zh-CN" dirty="0" err="1">
                <a:effectLst/>
                <a:latin typeface="+mn-ea"/>
              </a:rPr>
              <a:t>ServiceWorker</a:t>
            </a:r>
            <a:r>
              <a:rPr lang="zh-CN" altLang="en-US" dirty="0">
                <a:effectLst/>
                <a:latin typeface="+mn-ea"/>
              </a:rPr>
              <a:t>的阶段；这个阶段也是一个异步的过程，我们可以在</a:t>
            </a:r>
            <a:r>
              <a:rPr lang="en-US" altLang="zh-CN" dirty="0">
                <a:effectLst/>
                <a:latin typeface="+mn-ea"/>
              </a:rPr>
              <a:t>activate</a:t>
            </a:r>
            <a:r>
              <a:rPr lang="zh-CN" altLang="en-US" dirty="0">
                <a:effectLst/>
                <a:latin typeface="+mn-ea"/>
              </a:rPr>
              <a:t>事件中监听它，它的回调函数会接收到一个</a:t>
            </a:r>
            <a:r>
              <a:rPr lang="en-US" altLang="zh-CN" dirty="0">
                <a:effectLst/>
                <a:latin typeface="+mn-ea"/>
              </a:rPr>
              <a:t>event</a:t>
            </a:r>
            <a:r>
              <a:rPr lang="zh-CN" altLang="en-US" dirty="0">
                <a:effectLst/>
                <a:latin typeface="+mn-ea"/>
              </a:rPr>
              <a:t>对象；不同于安装阶段，激活阶段不需要等待</a:t>
            </a:r>
            <a:r>
              <a:rPr lang="en-US" altLang="zh-CN" dirty="0" err="1">
                <a:effectLst/>
                <a:latin typeface="+mn-ea"/>
              </a:rPr>
              <a:t>event.waitUntil</a:t>
            </a:r>
            <a:r>
              <a:rPr lang="zh-CN" altLang="en-US" dirty="0">
                <a:effectLst/>
                <a:latin typeface="+mn-ea"/>
              </a:rPr>
              <a:t>的传递的</a:t>
            </a:r>
            <a:r>
              <a:rPr lang="en-US" altLang="zh-CN" dirty="0" err="1">
                <a:effectLst/>
                <a:latin typeface="+mn-ea"/>
              </a:rPr>
              <a:t>Permise</a:t>
            </a:r>
            <a:r>
              <a:rPr lang="zh-CN" altLang="en-US" dirty="0">
                <a:effectLst/>
                <a:latin typeface="+mn-ea"/>
              </a:rPr>
              <a:t>对象完成，它会立即进入下一个阶段。</a:t>
            </a: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8C6E4F58-6521-7CBE-E4BE-F014F61D4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6" name="副标题 11">
            <a:extLst>
              <a:ext uri="{FF2B5EF4-FFF2-40B4-BE49-F238E27FC236}">
                <a16:creationId xmlns:a16="http://schemas.microsoft.com/office/drawing/2014/main" id="{27270EE8-4E2E-0456-4F82-2C2463C104FE}"/>
              </a:ext>
            </a:extLst>
          </p:cNvPr>
          <p:cNvSpPr txBox="1">
            <a:spLocks/>
          </p:cNvSpPr>
          <p:nvPr/>
        </p:nvSpPr>
        <p:spPr>
          <a:xfrm>
            <a:off x="1887796" y="272782"/>
            <a:ext cx="9144000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cap="none" dirty="0"/>
              <a:t>激活</a:t>
            </a:r>
            <a:r>
              <a:rPr lang="en-US" altLang="zh-CN" cap="none" dirty="0"/>
              <a:t>activate</a:t>
            </a:r>
            <a:endParaRPr lang="zh-CN" altLang="en-US" cap="none" dirty="0"/>
          </a:p>
        </p:txBody>
      </p:sp>
    </p:spTree>
    <p:extLst>
      <p:ext uri="{BB962C8B-B14F-4D97-AF65-F5344CB8AC3E}">
        <p14:creationId xmlns:p14="http://schemas.microsoft.com/office/powerpoint/2010/main" val="2058562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CB621-6F3D-2D28-34FE-0E8743C28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30F9288-1399-A5B9-79DF-47C6837CBEC9}"/>
              </a:ext>
            </a:extLst>
          </p:cNvPr>
          <p:cNvSpPr txBox="1"/>
          <p:nvPr/>
        </p:nvSpPr>
        <p:spPr>
          <a:xfrm>
            <a:off x="1524000" y="1669516"/>
            <a:ext cx="4219003" cy="4113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457200">
              <a:lnSpc>
                <a:spcPct val="15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</a:pPr>
            <a:r>
              <a:rPr lang="zh-CN" altLang="en-US" dirty="0">
                <a:effectLst/>
                <a:latin typeface="+mn-ea"/>
              </a:rPr>
              <a:t>这个阶段是一个长期存在的过程，我们可以在</a:t>
            </a:r>
            <a:r>
              <a:rPr lang="en-US" altLang="zh-CN" dirty="0">
                <a:effectLst/>
                <a:latin typeface="+mn-ea"/>
              </a:rPr>
              <a:t>fetch</a:t>
            </a:r>
            <a:r>
              <a:rPr lang="zh-CN" altLang="en-US" dirty="0">
                <a:effectLst/>
                <a:latin typeface="+mn-ea"/>
              </a:rPr>
              <a:t>事件中监听它，它的回调函数会接收到一个</a:t>
            </a:r>
            <a:r>
              <a:rPr lang="en-US" altLang="zh-CN" dirty="0">
                <a:effectLst/>
                <a:latin typeface="+mn-ea"/>
              </a:rPr>
              <a:t>event</a:t>
            </a:r>
            <a:r>
              <a:rPr lang="zh-CN" altLang="en-US" dirty="0">
                <a:effectLst/>
                <a:latin typeface="+mn-ea"/>
              </a:rPr>
              <a:t>对象；任何请求拦截都是在这个阶段进行的，我们可以在这个阶段中对请求进行拦截，然后返回我们自己的响应。</a:t>
            </a:r>
            <a:endParaRPr lang="zh-CN" altLang="en-US" dirty="0">
              <a:latin typeface="+mn-ea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B6DC2A8-BE49-67FE-D808-A261929ED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6191" y="1324534"/>
            <a:ext cx="4651809" cy="4803018"/>
          </a:xfrm>
          <a:prstGeom prst="rect">
            <a:avLst/>
          </a:prstGeom>
          <a:noFill/>
        </p:spPr>
      </p:pic>
      <p:sp>
        <p:nvSpPr>
          <p:cNvPr id="5" name="长方形 4">
            <a:extLst>
              <a:ext uri="{FF2B5EF4-FFF2-40B4-BE49-F238E27FC236}">
                <a16:creationId xmlns:a16="http://schemas.microsoft.com/office/drawing/2014/main" id="{1339D12F-C839-EFCC-4E60-5A7406B93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7" name="副标题 11">
            <a:extLst>
              <a:ext uri="{FF2B5EF4-FFF2-40B4-BE49-F238E27FC236}">
                <a16:creationId xmlns:a16="http://schemas.microsoft.com/office/drawing/2014/main" id="{2CEBA743-D11A-4FF3-35C7-277FCE46977A}"/>
              </a:ext>
            </a:extLst>
          </p:cNvPr>
          <p:cNvSpPr txBox="1">
            <a:spLocks/>
          </p:cNvSpPr>
          <p:nvPr/>
        </p:nvSpPr>
        <p:spPr>
          <a:xfrm>
            <a:off x="1524000" y="464904"/>
            <a:ext cx="9144000" cy="683219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sz="2400" kern="1200" cap="all" spc="3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zh-C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cap="none" dirty="0"/>
              <a:t>运行</a:t>
            </a:r>
            <a:r>
              <a:rPr lang="en-US" altLang="zh-CN" cap="none" dirty="0"/>
              <a:t>fetch</a:t>
            </a:r>
            <a:endParaRPr lang="zh-CN" altLang="en-US" cap="none" dirty="0"/>
          </a:p>
        </p:txBody>
      </p:sp>
    </p:spTree>
    <p:extLst>
      <p:ext uri="{BB962C8B-B14F-4D97-AF65-F5344CB8AC3E}">
        <p14:creationId xmlns:p14="http://schemas.microsoft.com/office/powerpoint/2010/main" val="4074734880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73135304_TF55661986_Win32.potx" id="{345D4C0E-4B5F-40EC-9C50-C5A838C73290}" vid="{8EB012C9-2D1C-4B87-9F46-7B9629DC6F81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Microsoft YaHei UI" panose="02110004020202020204"/>
        <a:ea typeface=""/>
        <a:cs typeface="Microsoft YaHei UI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YaHei UI" panose="02110004020202020204"/>
        <a:ea typeface=""/>
        <a:cs typeface="Microsoft YaHei UI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技术演示文稿</Template>
  <TotalTime>211</TotalTime>
  <Words>728</Words>
  <Application>Microsoft Office PowerPoint</Application>
  <PresentationFormat>宽屏</PresentationFormat>
  <Paragraphs>73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Microsoft YaHei UI</vt:lpstr>
      <vt:lpstr>Microsoft YaHei UI Light</vt:lpstr>
      <vt:lpstr>Arial</vt:lpstr>
      <vt:lpstr>Wingdings</vt:lpstr>
      <vt:lpstr>自定义</vt:lpstr>
      <vt:lpstr>ServiceWorker技术分享</vt:lpstr>
      <vt:lpstr>目录</vt:lpstr>
      <vt:lpstr>什么是ServiceWorker</vt:lpstr>
      <vt:lpstr>PowerPoint 演示文稿</vt:lpstr>
      <vt:lpstr>Service Worker使用场景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Demo演示</vt:lpstr>
      <vt:lpstr>欢迎提问</vt:lpstr>
      <vt:lpstr>谢谢！ Thank You！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b34728</dc:creator>
  <cp:lastModifiedBy>b34728</cp:lastModifiedBy>
  <cp:revision>11</cp:revision>
  <dcterms:created xsi:type="dcterms:W3CDTF">2024-12-08T14:21:42Z</dcterms:created>
  <dcterms:modified xsi:type="dcterms:W3CDTF">2024-12-11T18:47:22Z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